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94" r:id="rId3"/>
    <p:sldId id="292" r:id="rId4"/>
    <p:sldId id="284" r:id="rId5"/>
    <p:sldId id="293" r:id="rId6"/>
  </p:sldIdLst>
  <p:sldSz cx="9144000" cy="6858000" type="screen4x3"/>
  <p:notesSz cx="68072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CC0000"/>
    <a:srgbClr val="FF99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5828" autoAdjust="0"/>
  </p:normalViewPr>
  <p:slideViewPr>
    <p:cSldViewPr>
      <p:cViewPr varScale="1">
        <p:scale>
          <a:sx n="67" d="100"/>
          <a:sy n="67" d="100"/>
        </p:scale>
        <p:origin x="126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30" d="100"/>
          <a:sy n="130" d="100"/>
        </p:scale>
        <p:origin x="-1260" y="2700"/>
      </p:cViewPr>
      <p:guideLst>
        <p:guide orient="horz" pos="3133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33E5E-AF1C-4EB0-9040-8C8D3D3C6CE2}" type="datetimeFigureOut">
              <a:rPr lang="en-US" smtClean="0"/>
              <a:t>6/26/2021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4202"/>
            <a:ext cx="544576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49787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6678"/>
            <a:ext cx="2949787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5194A-DC2C-4130-B2B6-DF79B7923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94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5194A-DC2C-4130-B2B6-DF79B79230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34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A5194A-DC2C-4130-B2B6-DF79B792302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1279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5194A-DC2C-4130-B2B6-DF79B79230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82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8688-96D9-4256-A226-1C0AFB9C7442}" type="datetime1">
              <a:rPr lang="en-US" smtClean="0"/>
              <a:t>6/26/2021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2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0CA58-CADC-4A61-8AFC-70280CCE2512}" type="datetime1">
              <a:rPr lang="en-US" smtClean="0"/>
              <a:t>6/26/2021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93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461F-BF07-469E-8574-422795159DDD}" type="datetime1">
              <a:rPr lang="en-US" smtClean="0"/>
              <a:t>6/26/2021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0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482" y="0"/>
            <a:ext cx="9148482" cy="838200"/>
          </a:xfrm>
          <a:noFill/>
        </p:spPr>
        <p:txBody>
          <a:bodyPr>
            <a:noAutofit/>
          </a:bodyPr>
          <a:lstStyle>
            <a:lvl1pPr algn="l">
              <a:defRPr sz="2400" b="1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945986"/>
            <a:ext cx="8839200" cy="5486400"/>
          </a:xfrm>
        </p:spPr>
        <p:txBody>
          <a:bodyPr>
            <a:normAutofit/>
          </a:bodyPr>
          <a:lstStyle>
            <a:lvl1pPr marL="342900" indent="-342900">
              <a:spcBef>
                <a:spcPts val="1200"/>
              </a:spcBef>
              <a:buFont typeface="Wingdings" pitchFamily="2" charset="2"/>
              <a:buChar char="§"/>
              <a:defRPr sz="2000" b="1"/>
            </a:lvl1pPr>
            <a:lvl2pPr marL="631825" indent="-282575">
              <a:buFont typeface="Arial" pitchFamily="34" charset="0"/>
              <a:buChar char="•"/>
              <a:defRPr sz="1800"/>
            </a:lvl2pPr>
            <a:lvl3pPr marL="914400" indent="-284163"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0" y="6540173"/>
            <a:ext cx="381000" cy="317827"/>
          </a:xfrm>
        </p:spPr>
        <p:txBody>
          <a:bodyPr/>
          <a:lstStyle>
            <a:lvl1pPr>
              <a:defRPr b="1"/>
            </a:lvl1pPr>
          </a:lstStyle>
          <a:p>
            <a:fld id="{50A6D399-E58D-4288-A787-5E995F52F821}" type="slidenum">
              <a:rPr lang="en-US" smtClean="0"/>
              <a:pPr/>
              <a:t>‹#›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245683850"/>
              </p:ext>
            </p:extLst>
          </p:nvPr>
        </p:nvGraphicFramePr>
        <p:xfrm>
          <a:off x="8615645" y="0"/>
          <a:ext cx="528355" cy="798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1400000" imgH="2085714" progId="Paint.Picture">
                  <p:embed/>
                </p:oleObj>
              </mc:Choice>
              <mc:Fallback>
                <p:oleObj name="Bitmap Image" r:id="rId2" imgW="1400000" imgH="208571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5645" y="0"/>
                        <a:ext cx="528355" cy="7986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666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5C54-C91C-47C4-A927-E905C817A1ED}" type="datetime1">
              <a:rPr lang="en-US" smtClean="0"/>
              <a:t>6/26/2021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06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1876A-FFDF-4479-A59B-EF1CDD636ADF}" type="datetime1">
              <a:rPr lang="en-US" smtClean="0"/>
              <a:t>6/26/2021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8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CF3E7-89D1-40B1-B1F0-426C564408F8}" type="datetime1">
              <a:rPr lang="en-US" smtClean="0"/>
              <a:t>6/26/2021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76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EF7B8-3A64-48B9-9C52-E62B3E787D63}" type="datetime1">
              <a:rPr lang="en-US" smtClean="0"/>
              <a:t>6/26/2021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EF7A7-2F40-4181-AF01-E229B0395451}" type="datetime1">
              <a:rPr lang="en-US" smtClean="0"/>
              <a:t>6/26/2021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2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2393-F713-4EA4-97FE-59A9B5978503}" type="datetime1">
              <a:rPr lang="en-US" smtClean="0"/>
              <a:t>6/26/2021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89DC8-03AB-4F3A-9754-C5F882148CCE}" type="datetime1">
              <a:rPr lang="en-US" smtClean="0"/>
              <a:t>6/26/2021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A1ECF-8CBE-4483-B98F-EC947F3616F8}" type="datetime1">
              <a:rPr lang="en-US" smtClean="0"/>
              <a:t>6/26/2021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6D399-E58D-4288-A787-5E995F52F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4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667000"/>
            <a:ext cx="7772400" cy="3505200"/>
          </a:xfrm>
        </p:spPr>
        <p:txBody>
          <a:bodyPr>
            <a:normAutofit/>
          </a:bodyPr>
          <a:lstStyle/>
          <a:p>
            <a:r>
              <a:rPr lang="en-US" sz="1600" b="1" dirty="0"/>
              <a:t>College of Business</a:t>
            </a:r>
            <a:br>
              <a:rPr lang="en-US" sz="1600" b="1"/>
            </a:br>
            <a:r>
              <a:rPr lang="en-US" sz="1600" b="1"/>
              <a:t>Managing </a:t>
            </a:r>
            <a:r>
              <a:rPr lang="en-US" sz="1600" b="1" dirty="0"/>
              <a:t>Strategic Business Projects</a:t>
            </a:r>
            <a:br>
              <a:rPr lang="en-US" sz="1600" b="1" dirty="0"/>
            </a:br>
            <a:r>
              <a:rPr lang="en-US" sz="1600" b="1" dirty="0"/>
              <a:t>(Case Study)</a:t>
            </a:r>
            <a:br>
              <a:rPr lang="en-US" sz="1800" b="1" dirty="0"/>
            </a:br>
            <a:br>
              <a:rPr lang="en-US" sz="3600" b="1" dirty="0"/>
            </a:br>
            <a:r>
              <a:rPr lang="en-GB" sz="3200" b="1" i="1" dirty="0">
                <a:solidFill>
                  <a:srgbClr val="C00000"/>
                </a:solidFill>
                <a:latin typeface="Arial Black" pitchFamily="34" charset="0"/>
              </a:rPr>
              <a:t>Quasar Communications, Inc.</a:t>
            </a:r>
            <a:endParaRPr lang="en-US" sz="3200" b="1" i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7500" y="5638800"/>
            <a:ext cx="1828800" cy="1142999"/>
          </a:xfrm>
        </p:spPr>
        <p:txBody>
          <a:bodyPr>
            <a:normAutofit/>
          </a:bodyPr>
          <a:lstStyle/>
          <a:p>
            <a:pPr algn="l"/>
            <a:r>
              <a:rPr lang="en-GB" sz="1200" b="1" dirty="0" err="1">
                <a:solidFill>
                  <a:schemeClr val="tx1"/>
                </a:solidFill>
              </a:rPr>
              <a:t>Amjaad</a:t>
            </a:r>
            <a:r>
              <a:rPr lang="en-GB" sz="1200" b="1" dirty="0">
                <a:solidFill>
                  <a:schemeClr val="tx1"/>
                </a:solidFill>
              </a:rPr>
              <a:t> Hawsawi</a:t>
            </a:r>
          </a:p>
          <a:p>
            <a:pPr algn="l"/>
            <a:r>
              <a:rPr lang="en-GB" sz="1200" b="1" dirty="0" err="1">
                <a:solidFill>
                  <a:schemeClr val="tx1"/>
                </a:solidFill>
              </a:rPr>
              <a:t>Noral</a:t>
            </a:r>
            <a:r>
              <a:rPr lang="en-GB" sz="1200" b="1" dirty="0">
                <a:solidFill>
                  <a:schemeClr val="tx1"/>
                </a:solidFill>
              </a:rPr>
              <a:t> </a:t>
            </a:r>
            <a:r>
              <a:rPr lang="en-GB" sz="1200" b="1" dirty="0" err="1">
                <a:solidFill>
                  <a:schemeClr val="tx1"/>
                </a:solidFill>
              </a:rPr>
              <a:t>Alagil</a:t>
            </a:r>
            <a:endParaRPr lang="en-GB" sz="1200" b="1" dirty="0">
              <a:solidFill>
                <a:schemeClr val="tx1"/>
              </a:solidFill>
            </a:endParaRPr>
          </a:p>
          <a:p>
            <a:pPr algn="l"/>
            <a:r>
              <a:rPr lang="en-GB" sz="1200" b="1" dirty="0" err="1">
                <a:solidFill>
                  <a:schemeClr val="tx1"/>
                </a:solidFill>
              </a:rPr>
              <a:t>Muneera</a:t>
            </a:r>
            <a:r>
              <a:rPr lang="en-GB" sz="1200" b="1" dirty="0">
                <a:solidFill>
                  <a:schemeClr val="tx1"/>
                </a:solidFill>
              </a:rPr>
              <a:t> Alsulaim</a:t>
            </a:r>
          </a:p>
          <a:p>
            <a:pPr algn="l"/>
            <a:r>
              <a:rPr lang="en-GB" sz="1200" b="1" dirty="0">
                <a:solidFill>
                  <a:schemeClr val="tx1"/>
                </a:solidFill>
              </a:rPr>
              <a:t>Sara Alshowair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162471"/>
              </p:ext>
            </p:extLst>
          </p:nvPr>
        </p:nvGraphicFramePr>
        <p:xfrm>
          <a:off x="3886200" y="381000"/>
          <a:ext cx="1371600" cy="2073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1400000" imgH="2085714" progId="Paint.Picture">
                  <p:embed/>
                </p:oleObj>
              </mc:Choice>
              <mc:Fallback>
                <p:oleObj name="Bitmap Image" r:id="rId3" imgW="1400000" imgH="208571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81000"/>
                        <a:ext cx="1371600" cy="20733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ubtitle 2">
            <a:extLst>
              <a:ext uri="{FF2B5EF4-FFF2-40B4-BE49-F238E27FC236}">
                <a16:creationId xmlns:a16="http://schemas.microsoft.com/office/drawing/2014/main" id="{EFD5F635-461B-4CA5-8FE7-A1302745F4A5}"/>
              </a:ext>
            </a:extLst>
          </p:cNvPr>
          <p:cNvSpPr txBox="1">
            <a:spLocks/>
          </p:cNvSpPr>
          <p:nvPr/>
        </p:nvSpPr>
        <p:spPr>
          <a:xfrm>
            <a:off x="2743200" y="6553201"/>
            <a:ext cx="6400800" cy="304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b="1" i="1" dirty="0">
                <a:solidFill>
                  <a:schemeClr val="tx1"/>
                </a:solidFill>
              </a:rPr>
              <a:t>Monday 28 June 2021</a:t>
            </a:r>
          </a:p>
        </p:txBody>
      </p:sp>
    </p:spTree>
    <p:extLst>
      <p:ext uri="{BB962C8B-B14F-4D97-AF65-F5344CB8AC3E}">
        <p14:creationId xmlns:p14="http://schemas.microsoft.com/office/powerpoint/2010/main" val="220123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1999"/>
            <a:ext cx="8915400" cy="579120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0" dirty="0"/>
              <a:t>QCI is the worlds largest communications company. Thirty years old, $350 million division of Communication systems International.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0" dirty="0"/>
              <a:t>Employ 340 workers, 200 of them are engineers.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0" dirty="0"/>
              <a:t>In 1996 QCI hired a major consulting company to train all project managers.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0" dirty="0"/>
              <a:t>Line managers are reluctance to accept a formalized project management. Therefore, QCI management adopted an informal fragmented structure.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0" dirty="0"/>
              <a:t>The project managers have lots of responsibility but very little authority.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b="0" dirty="0"/>
              <a:t>In 1999 the company grown to 12 large customers and 30 – 40 small customers. It is time that QCI create a line of separate PM function dedicate to complete the projects.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A6D399-E58D-4288-A787-5E995F52F821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14F309-7942-4B25-B8B2-586C59EBBA3D}"/>
              </a:ext>
            </a:extLst>
          </p:cNvPr>
          <p:cNvSpPr txBox="1">
            <a:spLocks/>
          </p:cNvSpPr>
          <p:nvPr/>
        </p:nvSpPr>
        <p:spPr>
          <a:xfrm>
            <a:off x="110472" y="4876800"/>
            <a:ext cx="9148482" cy="838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GB"/>
              <a:t>Relevant Project Management Areas Discussed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C09F9B-70E5-48AB-84E9-D7739441A021}"/>
              </a:ext>
            </a:extLst>
          </p:cNvPr>
          <p:cNvSpPr txBox="1">
            <a:spLocks/>
          </p:cNvSpPr>
          <p:nvPr/>
        </p:nvSpPr>
        <p:spPr>
          <a:xfrm>
            <a:off x="230894" y="5625773"/>
            <a:ext cx="89916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Wingdings" pitchFamily="2" charset="2"/>
              <a:buChar char="§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841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Project organizational structure</a:t>
            </a:r>
          </a:p>
        </p:txBody>
      </p:sp>
    </p:spTree>
    <p:extLst>
      <p:ext uri="{BB962C8B-B14F-4D97-AF65-F5344CB8AC3E}">
        <p14:creationId xmlns:p14="http://schemas.microsoft.com/office/powerpoint/2010/main" val="248499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Review 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63906A5-8E7A-4535-9A46-18BD9AC89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072009"/>
              </p:ext>
            </p:extLst>
          </p:nvPr>
        </p:nvGraphicFramePr>
        <p:xfrm>
          <a:off x="228600" y="762000"/>
          <a:ext cx="8534400" cy="4520392"/>
        </p:xfrm>
        <a:graphic>
          <a:graphicData uri="http://schemas.openxmlformats.org/drawingml/2006/table">
            <a:tbl>
              <a:tblPr firstRow="1" firstCol="1" bandRow="1"/>
              <a:tblGrid>
                <a:gridCol w="465992">
                  <a:extLst>
                    <a:ext uri="{9D8B030D-6E8A-4147-A177-3AD203B41FA5}">
                      <a16:colId xmlns:a16="http://schemas.microsoft.com/office/drawing/2014/main" val="1038421791"/>
                    </a:ext>
                  </a:extLst>
                </a:gridCol>
                <a:gridCol w="1743808">
                  <a:extLst>
                    <a:ext uri="{9D8B030D-6E8A-4147-A177-3AD203B41FA5}">
                      <a16:colId xmlns:a16="http://schemas.microsoft.com/office/drawing/2014/main" val="4239882622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836441625"/>
                    </a:ext>
                  </a:extLst>
                </a:gridCol>
              </a:tblGrid>
              <a:tr h="375112">
                <a:tc>
                  <a:txBody>
                    <a:bodyPr/>
                    <a:lstStyle/>
                    <a:p>
                      <a:pPr marR="2159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</a:t>
                      </a:r>
                      <a:endParaRPr lang="en-GB" sz="16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041" marR="370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name</a:t>
                      </a:r>
                      <a:endParaRPr lang="en-GB" sz="16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041" marR="370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Review Questions</a:t>
                      </a:r>
                      <a:endParaRPr lang="en-GB" sz="16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041" marR="370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831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21590" lvl="1" indent="0" algn="l" rtl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7041" marR="37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/>
                        <a:t>Amjaad</a:t>
                      </a:r>
                      <a:r>
                        <a:rPr lang="en-GB" sz="1600" dirty="0"/>
                        <a:t> Hawsawi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6700" indent="-2667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 13 project managers be effectively controlled and supervised by one vice-precedent (VP)?</a:t>
                      </a:r>
                    </a:p>
                    <a:p>
                      <a:pPr marL="266700" indent="-2667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 the 13 project managers under the VP work effectively with the four product managers under the VP of marketing/sales?</a:t>
                      </a:r>
                    </a:p>
                    <a:p>
                      <a:pPr marL="266700" indent="-26670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624191"/>
                  </a:ext>
                </a:extLst>
              </a:tr>
              <a:tr h="28494">
                <a:tc>
                  <a:txBody>
                    <a:bodyPr/>
                    <a:lstStyle/>
                    <a:p>
                      <a:pPr marL="0" marR="21590" lvl="1" indent="0" algn="l" rtl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7041" marR="37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/>
                        <a:t>Noral</a:t>
                      </a:r>
                      <a:r>
                        <a:rPr lang="en-GB" sz="1600" dirty="0"/>
                        <a:t> </a:t>
                      </a:r>
                      <a:r>
                        <a:rPr lang="en-GB" sz="1600" dirty="0" err="1"/>
                        <a:t>Alagil</a:t>
                      </a:r>
                      <a:endParaRPr lang="en-GB" sz="16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Why does the R&amp;D project manager have built-in conflicts?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Should marketing have R&amp;D project managers reporting to them?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6675575"/>
                  </a:ext>
                </a:extLst>
              </a:tr>
              <a:tr h="51100">
                <a:tc>
                  <a:txBody>
                    <a:bodyPr/>
                    <a:lstStyle/>
                    <a:p>
                      <a:pPr marL="0" marR="21590" lvl="1" indent="0" algn="l" rtl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7041" marR="37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/>
                        <a:t>Muneera</a:t>
                      </a:r>
                      <a:r>
                        <a:rPr lang="en-GB" sz="1600" dirty="0"/>
                        <a:t> Alsulaim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 it possible for a company to have a strong technical community that technical integrity is more important than the project itself?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 it possible that capital equipment project almost always take a back seat to other projects?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55895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21590" lvl="1" indent="0" algn="l" rtl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7041" marR="37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Sara Alshowair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specific problems appear in the management of large projects?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specific problems appear in the management of the R&amp;D projects?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554082"/>
                  </a:ext>
                </a:extLst>
              </a:tr>
            </a:tbl>
          </a:graphicData>
        </a:graphic>
      </p:graphicFrame>
      <p:sp>
        <p:nvSpPr>
          <p:cNvPr id="5" name="Subtitle 2">
            <a:extLst>
              <a:ext uri="{FF2B5EF4-FFF2-40B4-BE49-F238E27FC236}">
                <a16:creationId xmlns:a16="http://schemas.microsoft.com/office/drawing/2014/main" id="{1808EE9C-6ABC-4E6D-8350-C9E51B9B391C}"/>
              </a:ext>
            </a:extLst>
          </p:cNvPr>
          <p:cNvSpPr txBox="1">
            <a:spLocks/>
          </p:cNvSpPr>
          <p:nvPr/>
        </p:nvSpPr>
        <p:spPr>
          <a:xfrm>
            <a:off x="762000" y="4724400"/>
            <a:ext cx="1828800" cy="114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Wingdings" pitchFamily="2" charset="2"/>
              <a:buChar char="§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841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26865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 to Review 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066800"/>
            <a:ext cx="8915400" cy="411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Wingdings" pitchFamily="2" charset="2"/>
              <a:buChar char="§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841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0" dirty="0"/>
              <a:t>Q1. xx</a:t>
            </a:r>
          </a:p>
          <a:p>
            <a:pPr marL="0" indent="0">
              <a:buNone/>
            </a:pPr>
            <a:r>
              <a:rPr lang="en-US" sz="2400" b="0" dirty="0"/>
              <a:t>	</a:t>
            </a:r>
            <a:r>
              <a:rPr lang="en-US" b="0" i="1" dirty="0"/>
              <a:t>Hints Answer</a:t>
            </a:r>
          </a:p>
          <a:p>
            <a:pPr marL="0" indent="0">
              <a:buNone/>
            </a:pPr>
            <a:r>
              <a:rPr lang="en-US" sz="2400" b="0" dirty="0"/>
              <a:t>Q2: xx</a:t>
            </a:r>
          </a:p>
          <a:p>
            <a:pPr marL="0" indent="0">
              <a:buNone/>
            </a:pPr>
            <a:r>
              <a:rPr lang="en-US" b="0" i="1" dirty="0"/>
              <a:t>	xx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729733"/>
            <a:ext cx="91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FF0000"/>
                </a:solidFill>
              </a:rPr>
              <a:t>Hints: give brief answers and elaborate in the class during the presentation. Please replicate this slide for all case questions.</a:t>
            </a:r>
          </a:p>
        </p:txBody>
      </p:sp>
    </p:spTree>
    <p:extLst>
      <p:ext uri="{BB962C8B-B14F-4D97-AF65-F5344CB8AC3E}">
        <p14:creationId xmlns:p14="http://schemas.microsoft.com/office/powerpoint/2010/main" val="3441280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C1D2B-EFD1-4C3D-8B94-21E460723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24FF4-5DC5-45A9-9031-51E4953F0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945986"/>
            <a:ext cx="8839200" cy="2025814"/>
          </a:xfrm>
        </p:spPr>
        <p:txBody>
          <a:bodyPr/>
          <a:lstStyle/>
          <a:p>
            <a:pPr marL="358775" indent="-358775">
              <a:buFont typeface="+mj-lt"/>
              <a:buAutoNum type="arabicPeriod"/>
            </a:pPr>
            <a:r>
              <a:rPr lang="en-GB" b="0" i="1" u="sng" dirty="0" err="1"/>
              <a:t>Amjaad</a:t>
            </a:r>
            <a:r>
              <a:rPr lang="en-GB" b="0" i="1" u="sng" dirty="0"/>
              <a:t> Hawsawi:</a:t>
            </a:r>
            <a:r>
              <a:rPr lang="en-GB" b="0" i="1" dirty="0"/>
              <a:t> </a:t>
            </a:r>
            <a:r>
              <a:rPr lang="en-GB" dirty="0"/>
              <a:t>xx</a:t>
            </a:r>
          </a:p>
          <a:p>
            <a:pPr marL="358775" indent="-358775">
              <a:buFont typeface="+mj-lt"/>
              <a:buAutoNum type="arabicPeriod"/>
            </a:pPr>
            <a:r>
              <a:rPr lang="en-GB" b="0" i="1" u="sng" dirty="0" err="1"/>
              <a:t>Noral</a:t>
            </a:r>
            <a:r>
              <a:rPr lang="en-GB" b="0" i="1" u="sng" dirty="0"/>
              <a:t> </a:t>
            </a:r>
            <a:r>
              <a:rPr lang="en-GB" b="0" i="1" u="sng" dirty="0" err="1"/>
              <a:t>Alagil</a:t>
            </a:r>
            <a:r>
              <a:rPr lang="en-GB" b="0" i="1" u="sng" dirty="0"/>
              <a:t>:</a:t>
            </a:r>
            <a:r>
              <a:rPr lang="en-GB" b="0" i="1" dirty="0"/>
              <a:t> </a:t>
            </a:r>
            <a:r>
              <a:rPr lang="en-GB" dirty="0"/>
              <a:t>xx</a:t>
            </a:r>
          </a:p>
          <a:p>
            <a:pPr marL="358775" indent="-358775">
              <a:buFont typeface="+mj-lt"/>
              <a:buAutoNum type="arabicPeriod"/>
            </a:pPr>
            <a:r>
              <a:rPr lang="en-GB" b="0" i="1" u="sng" dirty="0" err="1"/>
              <a:t>Muneera</a:t>
            </a:r>
            <a:r>
              <a:rPr lang="en-GB" b="0" i="1" u="sng" dirty="0"/>
              <a:t> Alsulaim: </a:t>
            </a:r>
            <a:r>
              <a:rPr lang="en-GB" dirty="0"/>
              <a:t>xx</a:t>
            </a:r>
          </a:p>
          <a:p>
            <a:pPr marL="358775" indent="-358775">
              <a:buFont typeface="+mj-lt"/>
              <a:buAutoNum type="arabicPeriod"/>
            </a:pPr>
            <a:r>
              <a:rPr lang="en-GB" b="0" i="1" u="sng" dirty="0"/>
              <a:t>Sara Alshowair:</a:t>
            </a:r>
            <a:r>
              <a:rPr lang="en-GB" b="0" i="1" dirty="0"/>
              <a:t> </a:t>
            </a:r>
            <a:r>
              <a:rPr lang="en-GB" dirty="0"/>
              <a:t>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7A4C3-E4EF-48A2-8FC7-ABDF1BE24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D399-E58D-4288-A787-5E995F52F82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BDA1EF-0E8C-4ADC-BB10-0B871B7E52F5}"/>
              </a:ext>
            </a:extLst>
          </p:cNvPr>
          <p:cNvSpPr/>
          <p:nvPr/>
        </p:nvSpPr>
        <p:spPr>
          <a:xfrm>
            <a:off x="4166937" y="17526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386FDAE0-3290-441A-8C38-5D0912A166E0}"/>
              </a:ext>
            </a:extLst>
          </p:cNvPr>
          <p:cNvSpPr txBox="1">
            <a:spLocks/>
          </p:cNvSpPr>
          <p:nvPr/>
        </p:nvSpPr>
        <p:spPr>
          <a:xfrm>
            <a:off x="381000" y="5105400"/>
            <a:ext cx="1828800" cy="114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Wingdings" pitchFamily="2" charset="2"/>
              <a:buChar char="§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841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080522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6920</TotalTime>
  <Words>364</Words>
  <Application>Microsoft Office PowerPoint</Application>
  <PresentationFormat>On-screen Show (4:3)</PresentationFormat>
  <Paragraphs>54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Office Theme</vt:lpstr>
      <vt:lpstr>Bitmap Image</vt:lpstr>
      <vt:lpstr>College of Business Managing Strategic Business Projects (Case Study)  Quasar Communications, Inc.</vt:lpstr>
      <vt:lpstr>Case Overview</vt:lpstr>
      <vt:lpstr>Case Review Questions</vt:lpstr>
      <vt:lpstr>Answers to Review Questions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Mohammed Kafaji</dc:creator>
  <cp:lastModifiedBy>Sara AlShowaier</cp:lastModifiedBy>
  <cp:revision>438</cp:revision>
  <cp:lastPrinted>2010-10-03T09:39:25Z</cp:lastPrinted>
  <dcterms:created xsi:type="dcterms:W3CDTF">2010-09-30T07:14:57Z</dcterms:created>
  <dcterms:modified xsi:type="dcterms:W3CDTF">2021-06-26T19:51:52Z</dcterms:modified>
</cp:coreProperties>
</file>